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70" r:id="rId3"/>
    <p:sldId id="271" r:id="rId4"/>
    <p:sldId id="273" r:id="rId5"/>
    <p:sldId id="272" r:id="rId6"/>
    <p:sldId id="274" r:id="rId7"/>
    <p:sldId id="275" r:id="rId8"/>
    <p:sldId id="269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1pPr>
    <a:lvl2pPr marL="0" marR="0" indent="457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2pPr>
    <a:lvl3pPr marL="0" marR="0" indent="914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3pPr>
    <a:lvl4pPr marL="0" marR="0" indent="1371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4pPr>
    <a:lvl5pPr marL="0" marR="0" indent="18288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5pPr>
    <a:lvl6pPr marL="0" marR="0" indent="22860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6pPr>
    <a:lvl7pPr marL="0" marR="0" indent="2743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7pPr>
    <a:lvl8pPr marL="0" marR="0" indent="3200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8pPr>
    <a:lvl9pPr marL="0" marR="0" indent="3657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C8E0"/>
    <a:srgbClr val="4594C7"/>
    <a:srgbClr val="08306B"/>
    <a:srgbClr val="529DCC"/>
    <a:srgbClr val="8AB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/>
    <p:restoredTop sz="94700"/>
  </p:normalViewPr>
  <p:slideViewPr>
    <p:cSldViewPr snapToGrid="0">
      <p:cViewPr varScale="1">
        <p:scale>
          <a:sx n="59" d="100"/>
          <a:sy n="59" d="100"/>
        </p:scale>
        <p:origin x="47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1pPr>
    <a:lvl2pPr indent="228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2pPr>
    <a:lvl3pPr indent="457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3pPr>
    <a:lvl4pPr indent="685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4pPr>
    <a:lvl5pPr indent="9144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5pPr>
    <a:lvl6pPr indent="11430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6pPr>
    <a:lvl7pPr indent="1371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7pPr>
    <a:lvl8pPr indent="1600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8pPr>
    <a:lvl9pPr indent="1828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Presentation Title</a:t>
            </a:r>
          </a:p>
        </p:txBody>
      </p:sp>
      <p:sp>
        <p:nvSpPr>
          <p:cNvPr id="12" name="Simple P."/>
          <p:cNvSpPr txBox="1">
            <a:spLocks noGrp="1"/>
          </p:cNvSpPr>
          <p:nvPr>
            <p:ph type="body" sz="quarter" idx="21"/>
          </p:nvPr>
        </p:nvSpPr>
        <p:spPr>
          <a:xfrm>
            <a:off x="1752600" y="2188477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900"/>
            </a:lvl1pPr>
          </a:lstStyle>
          <a:p>
            <a:r>
              <a:rPr dirty="0"/>
              <a:t>Simple P.</a:t>
            </a:r>
          </a:p>
        </p:txBody>
      </p:sp>
      <p:sp>
        <p:nvSpPr>
          <p:cNvPr id="13" name="Oct, 2022"/>
          <p:cNvSpPr txBox="1">
            <a:spLocks noGrp="1"/>
          </p:cNvSpPr>
          <p:nvPr>
            <p:ph type="body" sz="quarter" idx="22"/>
          </p:nvPr>
        </p:nvSpPr>
        <p:spPr>
          <a:xfrm>
            <a:off x="1752600" y="11314176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900"/>
            </a:lvl1pPr>
          </a:lstStyle>
          <a:p>
            <a:r>
              <a:rPr dirty="0"/>
              <a:t>Oct, 2022</a:t>
            </a:r>
          </a:p>
        </p:txBody>
      </p:sp>
      <p:sp>
        <p:nvSpPr>
          <p:cNvPr id="14" name="Simple Presentation"/>
          <p:cNvSpPr txBox="1">
            <a:spLocks noGrp="1"/>
          </p:cNvSpPr>
          <p:nvPr>
            <p:ph type="body" sz="quarter" idx="23"/>
          </p:nvPr>
        </p:nvSpPr>
        <p:spPr>
          <a:xfrm>
            <a:off x="19834353" y="2188477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900"/>
            </a:lvl1pPr>
          </a:lstStyle>
          <a:p>
            <a:r>
              <a:rPr dirty="0"/>
              <a:t>Simple Presentation</a:t>
            </a:r>
          </a:p>
        </p:txBody>
      </p:sp>
      <p:sp>
        <p:nvSpPr>
          <p:cNvPr id="15" name="Proposal Project"/>
          <p:cNvSpPr txBox="1">
            <a:spLocks noGrp="1"/>
          </p:cNvSpPr>
          <p:nvPr>
            <p:ph type="body" sz="quarter" idx="24"/>
          </p:nvPr>
        </p:nvSpPr>
        <p:spPr>
          <a:xfrm>
            <a:off x="19834353" y="11314176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900"/>
            </a:lvl1pPr>
          </a:lstStyle>
          <a:p>
            <a:r>
              <a:rPr dirty="0"/>
              <a:t>Proposal Project</a:t>
            </a:r>
          </a:p>
        </p:txBody>
      </p:sp>
      <p:sp>
        <p:nvSpPr>
          <p:cNvPr id="16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626532" y="2574991"/>
            <a:ext cx="10922138" cy="1902088"/>
          </a:xfrm>
          <a:prstGeom prst="rect">
            <a:avLst/>
          </a:prstGeom>
        </p:spPr>
        <p:txBody>
          <a:bodyPr/>
          <a:lstStyle>
            <a:lvl1pPr>
              <a:defRPr sz="10000" spc="0">
                <a:solidFill>
                  <a:srgbClr val="262626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5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54344" y="9067503"/>
            <a:ext cx="10932445" cy="309342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838383"/>
                </a:solidFill>
              </a:defRPr>
            </a:lvl1pPr>
            <a:lvl2pPr>
              <a:defRPr>
                <a:solidFill>
                  <a:srgbClr val="838383"/>
                </a:solidFill>
              </a:defRPr>
            </a:lvl2pPr>
            <a:lvl3pPr>
              <a:defRPr>
                <a:solidFill>
                  <a:srgbClr val="838383"/>
                </a:solidFill>
              </a:defRPr>
            </a:lvl3pPr>
            <a:lvl4pPr>
              <a:defRPr>
                <a:solidFill>
                  <a:srgbClr val="838383"/>
                </a:solidFill>
              </a:defRPr>
            </a:lvl4pPr>
            <a:lvl5pPr>
              <a:defRPr>
                <a:solidFill>
                  <a:srgbClr val="838383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2123809" y="2847709"/>
            <a:ext cx="18000000" cy="5040000"/>
          </a:xfrm>
          <a:prstGeom prst="rect">
            <a:avLst/>
          </a:prstGeom>
        </p:spPr>
        <p:txBody>
          <a:bodyPr/>
          <a:lstStyle>
            <a:lvl1pPr>
              <a:defRPr sz="30000" spc="0">
                <a:solidFill>
                  <a:schemeClr val="accent6"/>
                </a:solidFill>
              </a:defRPr>
            </a:lvl1pPr>
          </a:lstStyle>
          <a:p>
            <a:r>
              <a:rPr dirty="0"/>
              <a:t>Presentation Title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758753" y="5140550"/>
            <a:ext cx="21130936" cy="1902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752600" y="7223190"/>
            <a:ext cx="10932445" cy="2069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932049" y="12437698"/>
            <a:ext cx="458459" cy="48731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defTabSz="584200">
              <a:lnSpc>
                <a:spcPct val="100000"/>
              </a:lnSpc>
              <a:defRPr sz="2500">
                <a:solidFill>
                  <a:srgbClr val="D5D5D5"/>
                </a:solidFill>
                <a:latin typeface="+mj-lt"/>
                <a:ea typeface="+mn-ea"/>
                <a:cs typeface="+mn-cs"/>
                <a:sym typeface="Libre Caslon Display Regular"/>
              </a:defRPr>
            </a:lvl1pPr>
          </a:lstStyle>
          <a:p>
            <a:fld id="{86CB4B4D-7CA3-9044-876B-883B54F8677D}" type="slidenum">
              <a:rPr lang="en-KR" smtClean="0"/>
              <a:pPr/>
              <a:t>‹#›</a:t>
            </a:fld>
            <a:endParaRPr lang="en-KR">
              <a:latin typeface="+mj-lt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hf hdr="0" ftr="0" dt="0"/>
  <p:txStyles>
    <p:titleStyle>
      <a:lvl1pPr marL="0" marR="0" indent="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j-lt"/>
          <a:ea typeface="+mn-ea"/>
          <a:cs typeface="+mn-cs"/>
          <a:sym typeface="Libre Caslon Display Regular"/>
        </a:defRPr>
      </a:lvl1pPr>
      <a:lvl2pPr marL="0" marR="0" indent="457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9pPr>
    </p:titleStyle>
    <p:bodyStyle>
      <a:lvl1pPr marL="0" marR="0" indent="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1pPr>
      <a:lvl2pPr marL="0" marR="0" indent="457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2pPr>
      <a:lvl3pPr marL="0" marR="0" indent="914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3pPr>
      <a:lvl4pPr marL="0" marR="0" indent="1371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4pPr>
      <a:lvl5pPr marL="0" marR="0" indent="18288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+mn-lt"/>
          <a:ea typeface="Lato Regular"/>
          <a:cs typeface="Lato Regular"/>
          <a:sym typeface="Lato Regular"/>
        </a:defRPr>
      </a:lvl5pPr>
      <a:lvl6pPr marL="0" marR="0" indent="22860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6pPr>
      <a:lvl7pPr marL="0" marR="0" indent="2743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7pPr>
      <a:lvl8pPr marL="0" marR="0" indent="3200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8pPr>
      <a:lvl9pPr marL="0" marR="0" indent="3657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FFFFFF"/>
          </a:solidFill>
          <a:uFillTx/>
          <a:latin typeface="Lato Regular"/>
          <a:ea typeface="Lato Regular"/>
          <a:cs typeface="Lato Regular"/>
          <a:sym typeface="Lato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market.com/Areumnara" TargetMode="External"/><Relationship Id="rId2" Type="http://schemas.openxmlformats.org/officeDocument/2006/relationships/hyperlink" Target="mailto:simplep.net@gmail.com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simplep.n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/>
          </a:p>
        </p:txBody>
      </p:sp>
      <p:sp>
        <p:nvSpPr>
          <p:cNvPr id="44" name="Line"/>
          <p:cNvSpPr/>
          <p:nvPr/>
        </p:nvSpPr>
        <p:spPr>
          <a:xfrm flipV="1">
            <a:off x="1600809" y="18287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5" name="Line"/>
          <p:cNvSpPr/>
          <p:nvPr/>
        </p:nvSpPr>
        <p:spPr>
          <a:xfrm flipV="1">
            <a:off x="1600809" y="120649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6" name="DIAGRAM"/>
          <p:cNvSpPr txBox="1">
            <a:spLocks noGrp="1"/>
          </p:cNvSpPr>
          <p:nvPr>
            <p:ph type="ctrTitle"/>
          </p:nvPr>
        </p:nvSpPr>
        <p:spPr>
          <a:xfrm>
            <a:off x="1758753" y="5140550"/>
            <a:ext cx="21130936" cy="1902089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IIP Lab Seminar</a:t>
            </a:r>
            <a:endParaRPr dirty="0"/>
          </a:p>
        </p:txBody>
      </p:sp>
      <p:sp>
        <p:nvSpPr>
          <p:cNvPr id="48" name="Oct, 2022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Oct</a:t>
            </a:r>
            <a:r>
              <a:rPr lang="en-US" dirty="0"/>
              <a:t> 17</a:t>
            </a:r>
            <a:r>
              <a:rPr dirty="0"/>
              <a:t>, 2022</a:t>
            </a:r>
          </a:p>
        </p:txBody>
      </p:sp>
      <p:sp>
        <p:nvSpPr>
          <p:cNvPr id="50" name="Proposal Project"/>
          <p:cNvSpPr txBox="1">
            <a:spLocks noGrp="1"/>
          </p:cNvSpPr>
          <p:nvPr>
            <p:ph type="body" idx="2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Choo Woo Chan</a:t>
            </a:r>
            <a:endParaRPr dirty="0"/>
          </a:p>
        </p:txBody>
      </p:sp>
      <p:sp>
        <p:nvSpPr>
          <p:cNvPr id="51" name="Lorem ipsum dolor sit amet, his ad blan phaedrum mnesarchum, eu facer prom oportere ius. In maiorum detraxit mei,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ko-KR" sz="2400" dirty="0"/>
              <a:t>Oral Maxillofacial Data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9B214D-227F-6587-3FD6-1A0C140744A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3C2E96-78CA-4116-C2B7-8CAE60B8707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Experiment</a:t>
            </a:r>
            <a:endParaRPr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EB1B6A-C824-2221-B5FC-B832BF8020B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754344" y="10332724"/>
            <a:ext cx="10922139" cy="2760424"/>
          </a:xfrm>
        </p:spPr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501</a:t>
            </a:r>
            <a:r>
              <a:rPr lang="ko-KR" altLang="en-US" sz="2800" dirty="0"/>
              <a:t>장의 </a:t>
            </a:r>
            <a:r>
              <a:rPr lang="en-US" altLang="ko-KR" sz="2800" dirty="0"/>
              <a:t>Train 59</a:t>
            </a:r>
            <a:r>
              <a:rPr lang="ko-KR" altLang="en-US" sz="2800" dirty="0"/>
              <a:t>장의 </a:t>
            </a:r>
            <a:r>
              <a:rPr lang="en-US" altLang="ko-KR" sz="2800" dirty="0"/>
              <a:t>Valid 29</a:t>
            </a:r>
            <a:r>
              <a:rPr lang="ko-KR" altLang="en-US" sz="2800" dirty="0"/>
              <a:t>장의 </a:t>
            </a:r>
            <a:r>
              <a:rPr lang="en-US" altLang="ko-KR" sz="2800" dirty="0"/>
              <a:t>Train</a:t>
            </a:r>
            <a:r>
              <a:rPr lang="ko-KR" altLang="en-US" sz="2800" dirty="0"/>
              <a:t>으로 이루어진 데이터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/>
              <a:t>약 상하 </a:t>
            </a:r>
            <a:r>
              <a:rPr lang="en-US" altLang="ko-KR" sz="2800" dirty="0"/>
              <a:t>10% </a:t>
            </a:r>
            <a:r>
              <a:rPr lang="ko-KR" altLang="en-US" sz="2800" dirty="0"/>
              <a:t>좌우 </a:t>
            </a:r>
            <a:r>
              <a:rPr lang="en-US" altLang="ko-KR" sz="2800" dirty="0"/>
              <a:t>30% </a:t>
            </a:r>
            <a:r>
              <a:rPr lang="ko-KR" altLang="en-US" sz="2800" dirty="0" err="1"/>
              <a:t>크롭을</a:t>
            </a:r>
            <a:r>
              <a:rPr lang="ko-KR" altLang="en-US" sz="2800" dirty="0"/>
              <a:t> 통해서 불필요한 배경을 삭제함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Yolov5</a:t>
            </a:r>
            <a:r>
              <a:rPr lang="ko-KR" altLang="en-US" sz="2800" dirty="0"/>
              <a:t>모델의 최적화 하기 위해 </a:t>
            </a:r>
            <a:r>
              <a:rPr lang="en-US" altLang="ko-KR" sz="2800" dirty="0"/>
              <a:t>1280x1280 </a:t>
            </a:r>
            <a:r>
              <a:rPr lang="ko-KR" altLang="en-US" sz="2800" dirty="0"/>
              <a:t>정사각형 이미지로 변환함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/>
              <a:t>이미지 크기 변화로 인하여 </a:t>
            </a:r>
            <a:r>
              <a:rPr lang="ko-KR" altLang="en-US" sz="2800" dirty="0" err="1"/>
              <a:t>라벨링</a:t>
            </a:r>
            <a:r>
              <a:rPr lang="ko-KR" altLang="en-US" sz="2800" dirty="0"/>
              <a:t> 좌표를 수정함</a:t>
            </a:r>
            <a:endParaRPr lang="en-US" altLang="ko-KR" sz="2800" dirty="0"/>
          </a:p>
        </p:txBody>
      </p:sp>
      <p:pic>
        <p:nvPicPr>
          <p:cNvPr id="6" name="그림 5" descr="흐림이(가) 표시된 사진&#10;&#10;자동 생성된 설명">
            <a:extLst>
              <a:ext uri="{FF2B5EF4-FFF2-40B4-BE49-F238E27FC236}">
                <a16:creationId xmlns:a16="http://schemas.microsoft.com/office/drawing/2014/main" id="{132AD1EC-D466-7469-AE06-BC0C6AF31B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068" y="4598474"/>
            <a:ext cx="9106689" cy="451905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36D861-B3BD-CC8A-41EA-36BF1FA12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6547" y="3116256"/>
            <a:ext cx="7445385" cy="7483488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8707C99B-67D1-8522-5558-5CA73978E0AA}"/>
              </a:ext>
            </a:extLst>
          </p:cNvPr>
          <p:cNvSpPr/>
          <p:nvPr/>
        </p:nvSpPr>
        <p:spPr>
          <a:xfrm>
            <a:off x="5133703" y="7145382"/>
            <a:ext cx="770708" cy="587829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5B219E59-3332-47B3-957A-112E80BF16A0}"/>
              </a:ext>
            </a:extLst>
          </p:cNvPr>
          <p:cNvSpPr/>
          <p:nvPr/>
        </p:nvSpPr>
        <p:spPr>
          <a:xfrm>
            <a:off x="15775578" y="6918959"/>
            <a:ext cx="770708" cy="900000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5133703" y="9153084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Original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 </a:t>
            </a:r>
            <a:r>
              <a:rPr lang="en-US" altLang="ko-KR" sz="2400" dirty="0"/>
              <a:t>Image</a:t>
            </a:r>
            <a:endParaRPr kumimoji="0" lang="ko-KR" altLang="en-US" sz="24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15837336" y="10690147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dirty="0"/>
              <a:t>After Preprocessing Image</a:t>
            </a:r>
            <a:endParaRPr kumimoji="0" lang="ko-KR" altLang="en-US" sz="24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9833522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</a:t>
            </a:r>
            <a:endParaRPr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EB1B6A-C824-2221-B5FC-B832BF8020B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754344" y="10332724"/>
            <a:ext cx="10922139" cy="216784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Confusion Matrix</a:t>
            </a:r>
            <a:r>
              <a:rPr lang="ko-KR" altLang="en-US" sz="2800" dirty="0"/>
              <a:t>에서 </a:t>
            </a:r>
            <a:r>
              <a:rPr lang="ko-KR" altLang="en-US" sz="2800" dirty="0" err="1"/>
              <a:t>치아우식증</a:t>
            </a:r>
            <a:r>
              <a:rPr lang="ko-KR" altLang="en-US" sz="2800" dirty="0"/>
              <a:t> 판별 정확도는 </a:t>
            </a:r>
            <a:r>
              <a:rPr lang="en-US" altLang="ko-KR" sz="2800" dirty="0"/>
              <a:t>42%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mAp_0.5</a:t>
            </a:r>
            <a:r>
              <a:rPr lang="ko-KR" altLang="en-US" sz="2800" dirty="0"/>
              <a:t>는 </a:t>
            </a:r>
            <a:r>
              <a:rPr lang="en-US" altLang="ko-KR" sz="2800" dirty="0"/>
              <a:t>38%</a:t>
            </a:r>
            <a:r>
              <a:rPr lang="ko-KR" altLang="en-US" sz="2800" dirty="0"/>
              <a:t>를 기록함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5133703" y="9203098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Result</a:t>
            </a:r>
            <a:r>
              <a:rPr lang="ko-KR" altLang="en-US" dirty="0"/>
              <a:t> </a:t>
            </a:r>
            <a:r>
              <a:rPr lang="en-US" altLang="ko-KR" dirty="0"/>
              <a:t>Graph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15758470" y="10972599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Confusion Matrix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0D64C0-2B1B-0D83-B3E5-6BB2097617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743401"/>
            <a:ext cx="10972264" cy="82291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0F9997-9CD8-93EC-B07A-13886BF0635B}"/>
              </a:ext>
            </a:extLst>
          </p:cNvPr>
          <p:cNvSpPr txBox="1"/>
          <p:nvPr/>
        </p:nvSpPr>
        <p:spPr>
          <a:xfrm>
            <a:off x="14225452" y="4481504"/>
            <a:ext cx="2364376" cy="982833"/>
          </a:xfrm>
          <a:prstGeom prst="rect">
            <a:avLst/>
          </a:prstGeom>
          <a:solidFill>
            <a:srgbClr val="8ABFDD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0.42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28029B-0974-FC8C-A1D1-D5BCE8581F3C}"/>
              </a:ext>
            </a:extLst>
          </p:cNvPr>
          <p:cNvSpPr txBox="1"/>
          <p:nvPr/>
        </p:nvSpPr>
        <p:spPr>
          <a:xfrm>
            <a:off x="14225452" y="8017184"/>
            <a:ext cx="2364376" cy="982833"/>
          </a:xfrm>
          <a:prstGeom prst="rect">
            <a:avLst/>
          </a:prstGeom>
          <a:solidFill>
            <a:srgbClr val="529DCC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0.58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44554B-6B2A-A9E8-F4B8-2379F3C2BF3F}"/>
              </a:ext>
            </a:extLst>
          </p:cNvPr>
          <p:cNvSpPr txBox="1"/>
          <p:nvPr/>
        </p:nvSpPr>
        <p:spPr>
          <a:xfrm>
            <a:off x="17920373" y="4481503"/>
            <a:ext cx="2364376" cy="982833"/>
          </a:xfrm>
          <a:prstGeom prst="rect">
            <a:avLst/>
          </a:prstGeom>
          <a:solidFill>
            <a:srgbClr val="08306B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1.00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ABD296BB-C40A-B0D6-A9B7-065917BE26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95"/>
          <a:stretch/>
        </p:blipFill>
        <p:spPr>
          <a:xfrm>
            <a:off x="3799743" y="3370217"/>
            <a:ext cx="6831339" cy="5832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34785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4301724" y="11460030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Labels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15758470" y="11460030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Predicted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pic>
        <p:nvPicPr>
          <p:cNvPr id="14" name="그림 13" descr="텍스트, 행, 입은이(가) 표시된 사진&#10;&#10;자동 생성된 설명">
            <a:extLst>
              <a:ext uri="{FF2B5EF4-FFF2-40B4-BE49-F238E27FC236}">
                <a16:creationId xmlns:a16="http://schemas.microsoft.com/office/drawing/2014/main" id="{3BCFC311-8E4B-971B-D7D3-123896B6F8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32" r="49544"/>
          <a:stretch/>
        </p:blipFill>
        <p:spPr>
          <a:xfrm>
            <a:off x="2799128" y="4008551"/>
            <a:ext cx="7328998" cy="7200000"/>
          </a:xfrm>
          <a:prstGeom prst="rect">
            <a:avLst/>
          </a:prstGeom>
        </p:spPr>
      </p:pic>
      <p:pic>
        <p:nvPicPr>
          <p:cNvPr id="17" name="그림 16" descr="화살이(가) 표시된 사진&#10;&#10;자동 생성된 설명">
            <a:extLst>
              <a:ext uri="{FF2B5EF4-FFF2-40B4-BE49-F238E27FC236}">
                <a16:creationId xmlns:a16="http://schemas.microsoft.com/office/drawing/2014/main" id="{09641C01-3B6D-90AA-916A-4E29FB7EFB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32" r="49544"/>
          <a:stretch/>
        </p:blipFill>
        <p:spPr>
          <a:xfrm>
            <a:off x="14255874" y="4008551"/>
            <a:ext cx="7328998" cy="7200000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69B95D57-11AB-B9F3-8CA0-FB606B6E0347}"/>
              </a:ext>
            </a:extLst>
          </p:cNvPr>
          <p:cNvSpPr/>
          <p:nvPr/>
        </p:nvSpPr>
        <p:spPr>
          <a:xfrm>
            <a:off x="8459998" y="9119955"/>
            <a:ext cx="770708" cy="587829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81FC7A91-CB51-DAEC-AE8E-1589EC5577E8}"/>
              </a:ext>
            </a:extLst>
          </p:cNvPr>
          <p:cNvSpPr/>
          <p:nvPr/>
        </p:nvSpPr>
        <p:spPr>
          <a:xfrm>
            <a:off x="20082276" y="9119954"/>
            <a:ext cx="770708" cy="587829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769093EB-7A16-9213-6B39-A9C89AACA711}"/>
              </a:ext>
            </a:extLst>
          </p:cNvPr>
          <p:cNvSpPr/>
          <p:nvPr/>
        </p:nvSpPr>
        <p:spPr>
          <a:xfrm>
            <a:off x="2635667" y="4570135"/>
            <a:ext cx="1374509" cy="1247568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49F1E7AF-53DC-06B1-02C4-7A80BF857727}"/>
              </a:ext>
            </a:extLst>
          </p:cNvPr>
          <p:cNvSpPr/>
          <p:nvPr/>
        </p:nvSpPr>
        <p:spPr>
          <a:xfrm>
            <a:off x="14052415" y="4696030"/>
            <a:ext cx="1374509" cy="1247568"/>
          </a:xfrm>
          <a:prstGeom prst="ellipse">
            <a:avLst/>
          </a:prstGeom>
          <a:noFill/>
          <a:ln w="57150" cap="flat">
            <a:solidFill>
              <a:srgbClr val="FF0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335324482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altLang="ko-KR" dirty="0"/>
              <a:t>Experiment</a:t>
            </a:r>
            <a:endParaRPr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EB1B6A-C824-2221-B5FC-B832BF8020B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895606" y="10332724"/>
            <a:ext cx="20592788" cy="216784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/>
              <a:t>이미지에서 다소 검게 나오는 </a:t>
            </a:r>
            <a:r>
              <a:rPr lang="ko-KR" altLang="en-US" sz="2800" dirty="0" err="1"/>
              <a:t>치아우식증</a:t>
            </a:r>
            <a:r>
              <a:rPr lang="ko-KR" altLang="en-US" sz="2800" dirty="0"/>
              <a:t> 판단의 정확성을 높이기 위해 이미지의 밝기를 조절하여 </a:t>
            </a:r>
            <a:r>
              <a:rPr lang="en-US" altLang="ko-KR" sz="2800" dirty="0"/>
              <a:t>Augmentation</a:t>
            </a:r>
            <a:r>
              <a:rPr lang="ko-KR" altLang="en-US" sz="2800" dirty="0"/>
              <a:t>함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800" dirty="0"/>
              <a:t>밝기가 </a:t>
            </a:r>
            <a:r>
              <a:rPr lang="en-US" altLang="ko-KR" sz="2800" dirty="0"/>
              <a:t>-25%</a:t>
            </a:r>
            <a:r>
              <a:rPr lang="ko-KR" altLang="en-US" sz="2800" dirty="0"/>
              <a:t>와 </a:t>
            </a:r>
            <a:r>
              <a:rPr lang="en-US" altLang="ko-KR" sz="2800" dirty="0"/>
              <a:t>+25%</a:t>
            </a:r>
            <a:r>
              <a:rPr lang="ko-KR" altLang="en-US" sz="2800" dirty="0"/>
              <a:t>된 데이터들을 추가하여 </a:t>
            </a:r>
            <a:r>
              <a:rPr lang="en-US" altLang="ko-KR" sz="2800" dirty="0"/>
              <a:t>1500</a:t>
            </a:r>
            <a:r>
              <a:rPr lang="ko-KR" altLang="en-US" sz="2800" dirty="0"/>
              <a:t>장의 </a:t>
            </a:r>
            <a:r>
              <a:rPr lang="en-US" altLang="ko-KR" sz="2800" dirty="0"/>
              <a:t>Train </a:t>
            </a:r>
            <a:r>
              <a:rPr lang="ko-KR" altLang="en-US" sz="2800" dirty="0"/>
              <a:t>데이터를 사용함</a:t>
            </a:r>
            <a:endParaRPr lang="en-US" altLang="ko-KR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10030097" y="9048217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24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Original</a:t>
            </a:r>
            <a:r>
              <a:rPr kumimoji="0" lang="ko-KR" altLang="en-US" sz="2400" b="0" i="0" u="none" strike="noStrike" cap="none" spc="0" normalizeH="0" baseline="0" dirty="0">
                <a:ln>
                  <a:noFill/>
                </a:ln>
                <a:solidFill>
                  <a:srgbClr val="818779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 </a:t>
            </a:r>
            <a:r>
              <a:rPr lang="en-US" altLang="ko-KR" sz="2400" dirty="0"/>
              <a:t>Image</a:t>
            </a:r>
            <a:endParaRPr kumimoji="0" lang="ko-KR" altLang="en-US" sz="24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2433703" y="9048217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dirty="0"/>
              <a:t>-25% Bright Image</a:t>
            </a:r>
            <a:endParaRPr kumimoji="0" lang="ko-KR" altLang="en-US" sz="24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pic>
        <p:nvPicPr>
          <p:cNvPr id="7" name="그림 6" descr="흐림이(가) 표시된 사진&#10;&#10;자동 생성된 설명">
            <a:extLst>
              <a:ext uri="{FF2B5EF4-FFF2-40B4-BE49-F238E27FC236}">
                <a16:creationId xmlns:a16="http://schemas.microsoft.com/office/drawing/2014/main" id="{F9621822-2D6A-C418-C7E5-39E62FFA88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2000" y="3429130"/>
            <a:ext cx="5400000" cy="5400000"/>
          </a:xfrm>
          <a:prstGeom prst="rect">
            <a:avLst/>
          </a:prstGeom>
        </p:spPr>
      </p:pic>
      <p:pic>
        <p:nvPicPr>
          <p:cNvPr id="12" name="그림 11" descr="흐림이(가) 표시된 사진&#10;&#10;자동 생성된 설명">
            <a:extLst>
              <a:ext uri="{FF2B5EF4-FFF2-40B4-BE49-F238E27FC236}">
                <a16:creationId xmlns:a16="http://schemas.microsoft.com/office/drawing/2014/main" id="{A5F79F66-8D23-D6E3-3301-F17653D9D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606" y="3402242"/>
            <a:ext cx="5400000" cy="5400000"/>
          </a:xfrm>
          <a:prstGeom prst="rect">
            <a:avLst/>
          </a:prstGeom>
        </p:spPr>
      </p:pic>
      <p:pic>
        <p:nvPicPr>
          <p:cNvPr id="14" name="그림 13" descr="흐림이(가) 표시된 사진&#10;&#10;자동 생성된 설명">
            <a:extLst>
              <a:ext uri="{FF2B5EF4-FFF2-40B4-BE49-F238E27FC236}">
                <a16:creationId xmlns:a16="http://schemas.microsoft.com/office/drawing/2014/main" id="{C45CB31E-80AB-A4ED-3EE9-DCADAE88BF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88394" y="3402242"/>
            <a:ext cx="5400000" cy="5400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4B19892-08EC-C874-B5BD-4A91D27F89BF}"/>
              </a:ext>
            </a:extLst>
          </p:cNvPr>
          <p:cNvSpPr txBox="1"/>
          <p:nvPr/>
        </p:nvSpPr>
        <p:spPr>
          <a:xfrm>
            <a:off x="17626491" y="9048217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dirty="0"/>
              <a:t>+25% Bright Image</a:t>
            </a:r>
            <a:endParaRPr kumimoji="0" lang="ko-KR" altLang="en-US" sz="24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92407062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B76A48E-E30D-0A41-DE20-3D1FC8F1D2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2743401"/>
            <a:ext cx="10972264" cy="822919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3D1911A-5FC8-52E3-D740-C8CEB8E95E4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95"/>
          <a:stretch/>
        </p:blipFill>
        <p:spPr>
          <a:xfrm>
            <a:off x="3799743" y="3370217"/>
            <a:ext cx="6831339" cy="5832881"/>
          </a:xfrm>
          <a:prstGeom prst="rect">
            <a:avLst/>
          </a:prstGeom>
        </p:spPr>
      </p:pic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</a:t>
            </a:r>
            <a:endParaRPr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EB1B6A-C824-2221-B5FC-B832BF8020B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1754344" y="10332724"/>
            <a:ext cx="10922139" cy="216784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Confusion Matrix</a:t>
            </a:r>
            <a:r>
              <a:rPr lang="ko-KR" altLang="en-US" sz="2800" dirty="0"/>
              <a:t>에서 </a:t>
            </a:r>
            <a:r>
              <a:rPr lang="ko-KR" altLang="en-US" sz="2800" dirty="0" err="1"/>
              <a:t>치아우식증</a:t>
            </a:r>
            <a:r>
              <a:rPr lang="ko-KR" altLang="en-US" sz="2800" dirty="0"/>
              <a:t> 판별 정확도는 </a:t>
            </a:r>
            <a:r>
              <a:rPr lang="en-US" altLang="ko-KR" sz="2800" dirty="0"/>
              <a:t>62%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800" dirty="0"/>
              <a:t>mAp_0.5</a:t>
            </a:r>
            <a:r>
              <a:rPr lang="ko-KR" altLang="en-US" sz="2800" dirty="0"/>
              <a:t>는 </a:t>
            </a:r>
            <a:r>
              <a:rPr lang="en-US" altLang="ko-KR" sz="2800" dirty="0"/>
              <a:t>66%</a:t>
            </a:r>
            <a:r>
              <a:rPr lang="ko-KR" altLang="en-US" sz="2800" dirty="0"/>
              <a:t>를 기록함</a:t>
            </a: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5133703" y="9203098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Result</a:t>
            </a:r>
            <a:r>
              <a:rPr lang="ko-KR" altLang="en-US" dirty="0"/>
              <a:t> </a:t>
            </a:r>
            <a:r>
              <a:rPr lang="en-US" altLang="ko-KR" dirty="0"/>
              <a:t>Graph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15758470" y="10972599"/>
            <a:ext cx="4323806" cy="4826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dirty="0"/>
              <a:t>Confusion Matrix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0F9997-9CD8-93EC-B07A-13886BF0635B}"/>
              </a:ext>
            </a:extLst>
          </p:cNvPr>
          <p:cNvSpPr txBox="1"/>
          <p:nvPr/>
        </p:nvSpPr>
        <p:spPr>
          <a:xfrm>
            <a:off x="14225452" y="4481504"/>
            <a:ext cx="2364376" cy="982833"/>
          </a:xfrm>
          <a:prstGeom prst="rect">
            <a:avLst/>
          </a:prstGeom>
          <a:solidFill>
            <a:srgbClr val="4594C7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0.62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28029B-0974-FC8C-A1D1-D5BCE8581F3C}"/>
              </a:ext>
            </a:extLst>
          </p:cNvPr>
          <p:cNvSpPr txBox="1"/>
          <p:nvPr/>
        </p:nvSpPr>
        <p:spPr>
          <a:xfrm>
            <a:off x="14225452" y="8017184"/>
            <a:ext cx="2364376" cy="982833"/>
          </a:xfrm>
          <a:prstGeom prst="rect">
            <a:avLst/>
          </a:prstGeom>
          <a:solidFill>
            <a:srgbClr val="9AC8E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0.38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44554B-6B2A-A9E8-F4B8-2379F3C2BF3F}"/>
              </a:ext>
            </a:extLst>
          </p:cNvPr>
          <p:cNvSpPr txBox="1"/>
          <p:nvPr/>
        </p:nvSpPr>
        <p:spPr>
          <a:xfrm>
            <a:off x="17920373" y="4481503"/>
            <a:ext cx="2364376" cy="982833"/>
          </a:xfrm>
          <a:prstGeom prst="rect">
            <a:avLst/>
          </a:prstGeom>
          <a:solidFill>
            <a:srgbClr val="08306B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4400" b="0" i="0" u="none" strike="noStrike" cap="none" spc="0" normalizeH="0" baseline="0" dirty="0">
                <a:ln>
                  <a:noFill/>
                </a:ln>
                <a:solidFill>
                  <a:schemeClr val="accent2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1.00</a:t>
            </a:r>
            <a:endParaRPr kumimoji="0" lang="ko-KR" altLang="en-US" sz="4400" b="0" i="0" u="none" strike="noStrike" cap="none" spc="0" normalizeH="0" baseline="0" dirty="0">
              <a:ln>
                <a:noFill/>
              </a:ln>
              <a:solidFill>
                <a:schemeClr val="accent2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69632742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Business Model"/>
          <p:cNvSpPr txBox="1">
            <a:spLocks noGrp="1"/>
          </p:cNvSpPr>
          <p:nvPr>
            <p:ph type="title"/>
          </p:nvPr>
        </p:nvSpPr>
        <p:spPr>
          <a:xfrm>
            <a:off x="1600406" y="1099299"/>
            <a:ext cx="10922138" cy="190208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Result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B3C959-160F-47D4-8B04-5FF636C2E9BA}"/>
              </a:ext>
            </a:extLst>
          </p:cNvPr>
          <p:cNvSpPr txBox="1"/>
          <p:nvPr/>
        </p:nvSpPr>
        <p:spPr>
          <a:xfrm>
            <a:off x="4301724" y="11410016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dirty="0"/>
              <a:t>Labels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2DBAE3-7E93-0324-5794-86C5FC342AA6}"/>
              </a:ext>
            </a:extLst>
          </p:cNvPr>
          <p:cNvSpPr txBox="1"/>
          <p:nvPr/>
        </p:nvSpPr>
        <p:spPr>
          <a:xfrm>
            <a:off x="15758470" y="11410016"/>
            <a:ext cx="4323806" cy="5827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2400" dirty="0"/>
              <a:t>Predicted</a:t>
            </a:r>
            <a:endParaRPr kumimoji="0" lang="ko-KR" altLang="en-US" sz="1900" b="0" i="0" u="none" strike="noStrike" cap="none" spc="0" normalizeH="0" baseline="0" dirty="0">
              <a:ln>
                <a:noFill/>
              </a:ln>
              <a:solidFill>
                <a:srgbClr val="818779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  <p:pic>
        <p:nvPicPr>
          <p:cNvPr id="5" name="그림 4" descr="화살이(가) 표시된 사진&#10;&#10;자동 생성된 설명">
            <a:extLst>
              <a:ext uri="{FF2B5EF4-FFF2-40B4-BE49-F238E27FC236}">
                <a16:creationId xmlns:a16="http://schemas.microsoft.com/office/drawing/2014/main" id="{3191FAE5-9AF5-37A0-9469-6BF346887C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2784068" y="3971108"/>
            <a:ext cx="7200000" cy="7200000"/>
          </a:xfrm>
          <a:prstGeom prst="rect">
            <a:avLst/>
          </a:prstGeom>
        </p:spPr>
      </p:pic>
      <p:pic>
        <p:nvPicPr>
          <p:cNvPr id="7" name="그림 6" descr="텍스트, 행이(가) 표시된 사진&#10;&#10;자동 생성된 설명">
            <a:extLst>
              <a:ext uri="{FF2B5EF4-FFF2-40B4-BE49-F238E27FC236}">
                <a16:creationId xmlns:a16="http://schemas.microsoft.com/office/drawing/2014/main" id="{2787D107-6227-CF60-5F0A-6709AC11F6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762"/>
          <a:stretch/>
        </p:blipFill>
        <p:spPr>
          <a:xfrm>
            <a:off x="14399934" y="3971108"/>
            <a:ext cx="7311412" cy="7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19137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 flipV="1">
            <a:off x="2286611" y="6425310"/>
            <a:ext cx="19810779" cy="1"/>
          </a:xfrm>
          <a:prstGeom prst="line">
            <a:avLst/>
          </a:prstGeom>
          <a:ln w="25400">
            <a:solidFill>
              <a:srgbClr val="F3F1E6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85" name="Thank you"/>
          <p:cNvSpPr txBox="1">
            <a:spLocks noGrp="1"/>
          </p:cNvSpPr>
          <p:nvPr>
            <p:ph type="title"/>
          </p:nvPr>
        </p:nvSpPr>
        <p:spPr>
          <a:xfrm>
            <a:off x="2123809" y="2847710"/>
            <a:ext cx="18000000" cy="5040000"/>
          </a:xfrm>
          <a:prstGeom prst="rect">
            <a:avLst/>
          </a:prstGeom>
        </p:spPr>
        <p:txBody>
          <a:bodyPr>
            <a:normAutofit/>
          </a:bodyPr>
          <a:lstStyle>
            <a:lvl1pPr defTabSz="2413955">
              <a:defRPr sz="29700"/>
            </a:lvl1pPr>
          </a:lstStyle>
          <a:p>
            <a:r>
              <a:rPr dirty="0"/>
              <a:t>Thank you</a:t>
            </a:r>
          </a:p>
        </p:txBody>
      </p:sp>
      <p:sp>
        <p:nvSpPr>
          <p:cNvPr id="286" name="simplep.net@gmail.com">
            <a:hlinkClick r:id="rId2"/>
          </p:cNvPr>
          <p:cNvSpPr txBox="1"/>
          <p:nvPr/>
        </p:nvSpPr>
        <p:spPr>
          <a:xfrm>
            <a:off x="4611155" y="9617457"/>
            <a:ext cx="3328565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</a:defRPr>
            </a:lvl1pPr>
          </a:lstStyle>
          <a:p>
            <a:r>
              <a:rPr lang="en-US" dirty="0">
                <a:solidFill>
                  <a:schemeClr val="accent5"/>
                </a:solidFill>
                <a:latin typeface="+mn-lt"/>
              </a:rPr>
              <a:t>woochan7@gachon.ac.kr</a:t>
            </a:r>
            <a:endParaRPr dirty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290" name="Contact"/>
          <p:cNvSpPr txBox="1"/>
          <p:nvPr/>
        </p:nvSpPr>
        <p:spPr>
          <a:xfrm>
            <a:off x="2261265" y="9617457"/>
            <a:ext cx="1702732" cy="528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b="1" dirty="0">
                <a:latin typeface="+mn-lt"/>
              </a:rPr>
              <a:t>Contact</a:t>
            </a:r>
          </a:p>
        </p:txBody>
      </p:sp>
      <p:sp>
        <p:nvSpPr>
          <p:cNvPr id="291" name="My Shop"/>
          <p:cNvSpPr txBox="1"/>
          <p:nvPr/>
        </p:nvSpPr>
        <p:spPr>
          <a:xfrm>
            <a:off x="2261265" y="10735009"/>
            <a:ext cx="1702732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n-US" b="1" dirty="0">
                <a:latin typeface="+mn-lt"/>
              </a:rPr>
              <a:t>Lab</a:t>
            </a:r>
            <a:endParaRPr b="1" dirty="0">
              <a:latin typeface="+mn-lt"/>
            </a:endParaRPr>
          </a:p>
        </p:txBody>
      </p:sp>
      <p:sp>
        <p:nvSpPr>
          <p:cNvPr id="292" name="English"/>
          <p:cNvSpPr txBox="1"/>
          <p:nvPr/>
        </p:nvSpPr>
        <p:spPr>
          <a:xfrm>
            <a:off x="4612905" y="10735009"/>
            <a:ext cx="1702733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r>
              <a:rPr lang="en-US" dirty="0" err="1">
                <a:solidFill>
                  <a:schemeClr val="accent5"/>
                </a:solidFill>
                <a:latin typeface="+mn-lt"/>
              </a:rPr>
              <a:t>IIPLab</a:t>
            </a:r>
            <a:endParaRPr dirty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294" name="https://creativemarket.com/Areumnara"/>
          <p:cNvSpPr txBox="1"/>
          <p:nvPr/>
        </p:nvSpPr>
        <p:spPr>
          <a:xfrm>
            <a:off x="5790716" y="10735009"/>
            <a:ext cx="5232251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 u="sng">
                <a:solidFill>
                  <a:srgbClr val="CBCEC8"/>
                </a:solidFill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solidFill>
                  <a:schemeClr val="accent5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accent5"/>
                </a:solidFill>
                <a:latin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iiiplab.gachon.ac.kr</a:t>
            </a:r>
            <a:endParaRPr u="sng" dirty="0">
              <a:solidFill>
                <a:schemeClr val="accent5"/>
              </a:solidFill>
              <a:latin typeface="+mn-lt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297" name="simplep.net">
            <a:hlinkClick r:id="rId4"/>
          </p:cNvPr>
          <p:cNvSpPr txBox="1"/>
          <p:nvPr/>
        </p:nvSpPr>
        <p:spPr>
          <a:xfrm>
            <a:off x="8586878" y="9613782"/>
            <a:ext cx="3203535" cy="535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200">
                <a:solidFill>
                  <a:srgbClr val="CBCEC8"/>
                </a:solidFill>
              </a:defRPr>
            </a:lvl1pPr>
          </a:lstStyle>
          <a:p>
            <a:r>
              <a:rPr lang="en-US" dirty="0">
                <a:solidFill>
                  <a:schemeClr val="accent5"/>
                </a:solidFill>
                <a:latin typeface="+mn-lt"/>
              </a:rPr>
              <a:t>woochan780@gmail.com</a:t>
            </a:r>
            <a:endParaRPr dirty="0">
              <a:solidFill>
                <a:schemeClr val="accent5"/>
              </a:solidFill>
              <a:latin typeface="+mn-lt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Proposal">
      <a:dk1>
        <a:srgbClr val="FFFFFF"/>
      </a:dk1>
      <a:lt1>
        <a:srgbClr val="262626"/>
      </a:lt1>
      <a:dk2>
        <a:srgbClr val="838383"/>
      </a:dk2>
      <a:lt2>
        <a:srgbClr val="818779"/>
      </a:lt2>
      <a:accent1>
        <a:srgbClr val="F6F6F3"/>
      </a:accent1>
      <a:accent2>
        <a:srgbClr val="F3F1E6"/>
      </a:accent2>
      <a:accent3>
        <a:srgbClr val="E5E2DC"/>
      </a:accent3>
      <a:accent4>
        <a:srgbClr val="D2CFC4"/>
      </a:accent4>
      <a:accent5>
        <a:srgbClr val="CBCEC8"/>
      </a:accent5>
      <a:accent6>
        <a:srgbClr val="A9ADA4"/>
      </a:accent6>
      <a:hlink>
        <a:srgbClr val="838383"/>
      </a:hlink>
      <a:folHlink>
        <a:srgbClr val="E5E2DC"/>
      </a:folHlink>
    </a:clrScheme>
    <a:fontScheme name="Proposal">
      <a:majorFont>
        <a:latin typeface="Libre Caslon Display Regular"/>
        <a:ea typeface="Libre Caslon Display Regular"/>
        <a:cs typeface="Libre Caslon Display Regular"/>
      </a:majorFont>
      <a:minorFont>
        <a:latin typeface="Lato"/>
        <a:ea typeface="Libre Caslon Display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Libre Caslon Display Regular"/>
        <a:ea typeface="Libre Caslon Display Regular"/>
        <a:cs typeface="Libre Caslon Display Regular"/>
      </a:majorFont>
      <a:minorFont>
        <a:latin typeface="Libre Caslon Display Regular"/>
        <a:ea typeface="Libre Caslon Display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1407</TotalTime>
  <Words>182</Words>
  <Application>Microsoft Office PowerPoint</Application>
  <PresentationFormat>사용자 지정</PresentationFormat>
  <Paragraphs>46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Libre Caslon Display Regular</vt:lpstr>
      <vt:lpstr>Arial</vt:lpstr>
      <vt:lpstr>Lato</vt:lpstr>
      <vt:lpstr>Lato Bold</vt:lpstr>
      <vt:lpstr>Lato Regular</vt:lpstr>
      <vt:lpstr>21_BasicWhite</vt:lpstr>
      <vt:lpstr>IIP Lab Seminar</vt:lpstr>
      <vt:lpstr>Experiment</vt:lpstr>
      <vt:lpstr>Result</vt:lpstr>
      <vt:lpstr>Result</vt:lpstr>
      <vt:lpstr>Experiment</vt:lpstr>
      <vt:lpstr>Result</vt:lpstr>
      <vt:lpstr>Result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DIAGRAM</dc:title>
  <dc:creator>추우찬</dc:creator>
  <cp:lastModifiedBy>추우찬</cp:lastModifiedBy>
  <cp:revision>22</cp:revision>
  <dcterms:modified xsi:type="dcterms:W3CDTF">2022-08-18T04:31:32Z</dcterms:modified>
</cp:coreProperties>
</file>